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0" r:id="rId1"/>
    <p:sldMasterId id="2147484294" r:id="rId2"/>
    <p:sldMasterId id="2147484312" r:id="rId3"/>
    <p:sldMasterId id="2147484310" r:id="rId4"/>
    <p:sldMasterId id="2147484308" r:id="rId5"/>
    <p:sldMasterId id="2147484296" r:id="rId6"/>
    <p:sldMasterId id="2147484282" r:id="rId7"/>
    <p:sldMasterId id="2147484326" r:id="rId8"/>
    <p:sldMasterId id="2147484328" r:id="rId9"/>
    <p:sldMasterId id="2147484340" r:id="rId10"/>
  </p:sldMasterIdLst>
  <p:notesMasterIdLst>
    <p:notesMasterId r:id="rId27"/>
  </p:notesMasterIdLst>
  <p:sldIdLst>
    <p:sldId id="354" r:id="rId11"/>
    <p:sldId id="355" r:id="rId12"/>
    <p:sldId id="356" r:id="rId13"/>
    <p:sldId id="360" r:id="rId14"/>
    <p:sldId id="361" r:id="rId15"/>
    <p:sldId id="359" r:id="rId16"/>
    <p:sldId id="288" r:id="rId17"/>
    <p:sldId id="350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</p:sldIdLst>
  <p:sldSz cx="9144000" cy="6858000" type="screen4x3"/>
  <p:notesSz cx="9305925" cy="7019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y Keiser, MS" initials="JKM" lastIdx="4" clrIdx="0">
    <p:extLst/>
  </p:cmAuthor>
  <p:cmAuthor id="2" name="Microsoft Office User" initials="MOU" lastIdx="1" clrIdx="1">
    <p:extLst/>
  </p:cmAuthor>
  <p:cmAuthor id="3" name="Katherine A. MITCHELL" initials="K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5D0"/>
    <a:srgbClr val="008080"/>
    <a:srgbClr val="73770E"/>
    <a:srgbClr val="CCD300"/>
    <a:srgbClr val="363CF5"/>
    <a:srgbClr val="00AAA4"/>
    <a:srgbClr val="B600A1"/>
    <a:srgbClr val="860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2" autoAdjust="0"/>
    <p:restoredTop sz="95073" autoAdjust="0"/>
  </p:normalViewPr>
  <p:slideViewPr>
    <p:cSldViewPr snapToGrid="0">
      <p:cViewPr varScale="1">
        <p:scale>
          <a:sx n="73" d="100"/>
          <a:sy n="73" d="100"/>
        </p:scale>
        <p:origin x="1566" y="18"/>
      </p:cViewPr>
      <p:guideLst>
        <p:guide orient="horz" pos="2160"/>
        <p:guide pos="5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2280" y="90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2620" cy="352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737" y="0"/>
            <a:ext cx="4032619" cy="352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D46D-EBB8-416E-9BFA-FA102582E2C1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67305"/>
            <a:ext cx="4032620" cy="352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737" y="6667305"/>
            <a:ext cx="4032619" cy="352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1274D-EC38-40EE-8272-27ABC6208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0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2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Print along with Guiding principles to hand out to audience</a:t>
            </a:r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39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Print along with Guiding principles to hand out to audience</a:t>
            </a:r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17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2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0123" y="3378340"/>
            <a:ext cx="7445680" cy="27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Print along with Guiding principles to hand out to audience</a:t>
            </a:r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44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Pratima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1274D-EC38-40EE-8272-27ABC6208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49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edit sub-title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739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99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0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64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08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9474"/>
            <a:ext cx="7886700" cy="51374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66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783403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 rot="5400000">
            <a:off x="5886570" y="2941241"/>
            <a:ext cx="5811838" cy="659606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28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39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62578" y="5433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B07DCDA3-406D-47E5-9258-254B7A5C6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2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0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15684" y="6417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2060"/>
                </a:solidFill>
              </a:defRPr>
            </a:lvl1pPr>
          </a:lstStyle>
          <a:p>
            <a:fld id="{70391F28-382E-4BA5-8F32-A6B5F31E4C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365" y="683663"/>
            <a:ext cx="9012135" cy="536675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3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1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90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9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0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0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1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19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9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edit sub-title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76674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6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80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31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55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7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89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4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1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6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366" y="63501"/>
            <a:ext cx="9012135" cy="4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15684" y="6417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365" y="683663"/>
            <a:ext cx="9012135" cy="536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28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Title page (add your own title)">
  <p:cSld name="1 - Title page (add your own title)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462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366" y="63501"/>
            <a:ext cx="9012135" cy="4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15684" y="6417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365" y="683663"/>
            <a:ext cx="9012135" cy="536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118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Title page (add your own title)">
  <p:cSld name="1 - Title page (add your own title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453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edit sub-title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74551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15684" y="6417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2060"/>
                </a:solidFill>
              </a:defRPr>
            </a:lvl1pPr>
          </a:lstStyle>
          <a:p>
            <a:fld id="{70391F28-382E-4BA5-8F32-A6B5F31E4C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365" y="683663"/>
            <a:ext cx="9012135" cy="536675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477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- Title page (add your ow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1427" y="5016571"/>
            <a:ext cx="6113322" cy="32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edit sub-title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1520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3888178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88178" y="1986292"/>
            <a:ext cx="5135165" cy="2317695"/>
          </a:xfrm>
        </p:spPr>
        <p:txBody>
          <a:bodyPr/>
          <a:lstStyle>
            <a:lvl1pPr marL="0" indent="0" algn="ctr">
              <a:buNone/>
              <a:defRPr lang="en-US" sz="54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342900" indent="0" algn="ctr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888178" y="4319755"/>
            <a:ext cx="5135166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342900" indent="0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685800" indent="0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028700" indent="0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371600" indent="0">
              <a:buNone/>
              <a:defRPr lang="en-US" sz="33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5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990"/>
            <a:ext cx="7886700" cy="5155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5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87425"/>
            <a:ext cx="38862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425"/>
            <a:ext cx="38862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9914"/>
            <a:ext cx="9144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62706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0183"/>
            <a:ext cx="3868340" cy="43694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62706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0183"/>
            <a:ext cx="3887391" cy="43694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5" y="6471921"/>
            <a:ext cx="429134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6623" y="124734"/>
            <a:ext cx="7930754" cy="879475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3429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6858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28700" indent="0">
              <a:buNone/>
              <a:defRPr lang="en-US" sz="36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71600" indent="0">
              <a:buNone/>
              <a:defRPr lang="en-US" sz="36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87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2524" y="0"/>
            <a:ext cx="6441476" cy="42688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" y="6418110"/>
            <a:ext cx="984013" cy="364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" y="6387488"/>
            <a:ext cx="387239" cy="3872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25761" y="6368679"/>
            <a:ext cx="125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UCPath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331370" y="6319497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B515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|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" y="6130744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3891" cy="60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None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" y="6418110"/>
            <a:ext cx="984013" cy="364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" y="6387488"/>
            <a:ext cx="387239" cy="3872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25761" y="6368679"/>
            <a:ext cx="125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005581"/>
                </a:solidFill>
                <a:latin typeface="Georgia" panose="02040502050405020303" pitchFamily="18" charset="0"/>
              </a:rPr>
              <a:t>UCPath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331370" y="6319497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FDB515"/>
                </a:solidFill>
                <a:latin typeface="Lucida Bright" panose="02040602050505020304" pitchFamily="18" charset="0"/>
              </a:rPr>
              <a:t>|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" y="6139290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570556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71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1" r:id="rId1"/>
    <p:sldLayoutId id="214748434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None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" y="6418110"/>
            <a:ext cx="984013" cy="364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" y="6387488"/>
            <a:ext cx="387239" cy="3872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25761" y="6368679"/>
            <a:ext cx="125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UCPath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331370" y="6319497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B515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|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" y="6139290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570556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  <p:sldLayoutId id="2147484325" r:id="rId2"/>
    <p:sldLayoutId id="2147484338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None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169183"/>
            <a:ext cx="8229600" cy="77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8091"/>
            <a:ext cx="7886700" cy="511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0A4C-0C4A-4A62-B3D0-032691413490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b="1" kern="1200" cap="all" baseline="0" dirty="0">
          <a:solidFill>
            <a:schemeClr val="accent5"/>
          </a:solidFill>
          <a:latin typeface="Tw Cen MT" panose="020B0602020104020603" pitchFamily="34" charset="0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4" y="0"/>
            <a:ext cx="6422356" cy="42688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" y="6418110"/>
            <a:ext cx="984013" cy="364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" y="6387488"/>
            <a:ext cx="387239" cy="3872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25761" y="6368679"/>
            <a:ext cx="125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UCPath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331370" y="6319497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B515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|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" y="6130744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3891" cy="6043350"/>
          </a:xfrm>
          <a:prstGeom prst="rect">
            <a:avLst/>
          </a:prstGeom>
        </p:spPr>
      </p:pic>
      <p:sp>
        <p:nvSpPr>
          <p:cNvPr id="12" name="Text Placeholder 14"/>
          <p:cNvSpPr txBox="1">
            <a:spLocks/>
          </p:cNvSpPr>
          <p:nvPr userDrawn="1"/>
        </p:nvSpPr>
        <p:spPr>
          <a:xfrm>
            <a:off x="2721644" y="4928170"/>
            <a:ext cx="6113322" cy="5435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None/>
              <a:defRPr sz="3600" b="1" i="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8001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93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None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3" y="0"/>
            <a:ext cx="6422357" cy="42688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1" y="6418110"/>
            <a:ext cx="984013" cy="364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" y="6387488"/>
            <a:ext cx="387239" cy="3872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25761" y="6368679"/>
            <a:ext cx="1251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UCPath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331370" y="6319497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B515"/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|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" y="6130744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3891" cy="6043350"/>
          </a:xfrm>
          <a:prstGeom prst="rect">
            <a:avLst/>
          </a:prstGeom>
        </p:spPr>
      </p:pic>
      <p:sp>
        <p:nvSpPr>
          <p:cNvPr id="12" name="Text Placeholder 14"/>
          <p:cNvSpPr txBox="1">
            <a:spLocks/>
          </p:cNvSpPr>
          <p:nvPr userDrawn="1"/>
        </p:nvSpPr>
        <p:spPr>
          <a:xfrm>
            <a:off x="2721644" y="4928170"/>
            <a:ext cx="6113322" cy="5435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None/>
              <a:defRPr sz="3600" b="1" i="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8001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0617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0000"/>
          </a:solidFill>
          <a:latin typeface="Arial"/>
          <a:ea typeface="+mj-ea"/>
          <a:cs typeface="Kievit Offc Pro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charset="2"/>
        <a:buNone/>
        <a:defRPr sz="20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–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/>
        <a:buChar char="»"/>
        <a:defRPr sz="12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F2D1-A181-4241-A44D-3084D297F2B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A8AA-B996-4B42-AE87-9F444CBA9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994" y="213645"/>
            <a:ext cx="7886700" cy="46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FA42-479B-43BD-B208-7D2BD5A5CD9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48D6-B503-45D4-8004-6CCBAB7DA2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807407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1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2524" y="0"/>
            <a:ext cx="6441476" cy="426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 rot="10800000" flipH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451" y="6418110"/>
            <a:ext cx="984013" cy="3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17" y="6387488"/>
            <a:ext cx="387239" cy="38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1425761" y="6368679"/>
            <a:ext cx="125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UCPath</a:t>
            </a:r>
            <a:endParaRPr sz="2000" b="1" i="0" u="none" strike="noStrike" cap="none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331370" y="6319497"/>
            <a:ext cx="271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15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DB515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10800000" flipH="1">
            <a:off x="1" y="6130744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633891" cy="604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534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2693098" y="6131052"/>
            <a:ext cx="6450902" cy="182880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451" y="6418110"/>
            <a:ext cx="984013" cy="3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17" y="6387488"/>
            <a:ext cx="387239" cy="3872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425761" y="6368679"/>
            <a:ext cx="125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UCPath</a:t>
            </a:r>
            <a:endParaRPr sz="2000" b="1" i="0" u="none" strike="noStrike" cap="none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331370" y="6319497"/>
            <a:ext cx="271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15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DB515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rot="10800000" flipH="1">
            <a:off x="1" y="6139290"/>
            <a:ext cx="263389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0" y="570556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199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9" r:id="rId1"/>
    <p:sldLayoutId id="2147484331" r:id="rId2"/>
    <p:sldLayoutId id="214748433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berkeley.edu/" TargetMode="External"/><Relationship Id="rId7" Type="http://schemas.openxmlformats.org/officeDocument/2006/relationships/hyperlink" Target="tel:(877)%20369-09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hyperlink" Target="tel:(669)%20900-6833" TargetMode="External"/><Relationship Id="rId5" Type="http://schemas.openxmlformats.org/officeDocument/2006/relationships/image" Target="../media/image13.jpeg"/><Relationship Id="rId4" Type="http://schemas.openxmlformats.org/officeDocument/2006/relationships/hyperlink" Target="mailto:ucpathtechinfo@lists.berkeley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ucpathberkeleyinfo@lists.berkeley.ed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cpathberkeleyinfo@lists.berkeley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738697" y="4488135"/>
            <a:ext cx="6113322" cy="54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buSzPts val="3330"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UCPath – </a:t>
            </a:r>
            <a:r>
              <a:rPr lang="en-US" sz="3300" dirty="0"/>
              <a:t>UC Berkeley</a:t>
            </a:r>
            <a:endParaRPr sz="333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2548128" y="5031669"/>
            <a:ext cx="6479757" cy="3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State Business Process Discovery &amp; Design Recap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2789973" y="5335466"/>
            <a:ext cx="6113322" cy="3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03/21/2018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012" y="947651"/>
            <a:ext cx="8362604" cy="428936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j-ea"/>
              </a:rPr>
              <a:t>Being Prepared – Lessons Learned from Pilot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2045" y="1265989"/>
            <a:ext cx="7784880" cy="391038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How will Deep Dives address ‘Lessons Learned’?</a:t>
            </a:r>
            <a:endParaRPr lang="en-US" sz="2400" b="1" dirty="0"/>
          </a:p>
          <a:p>
            <a:r>
              <a:rPr lang="en-US" sz="2400" dirty="0"/>
              <a:t>Governance </a:t>
            </a:r>
            <a:r>
              <a:rPr lang="en-US" sz="2400" dirty="0" smtClean="0"/>
              <a:t>– Deep Dive sessions will be inclusive</a:t>
            </a:r>
          </a:p>
          <a:p>
            <a:r>
              <a:rPr lang="en-US" sz="2400" dirty="0" smtClean="0"/>
              <a:t>Testing </a:t>
            </a:r>
            <a:r>
              <a:rPr lang="en-US" sz="2400" dirty="0"/>
              <a:t>–</a:t>
            </a:r>
            <a:r>
              <a:rPr lang="en-US" sz="2400" dirty="0" smtClean="0"/>
              <a:t> Deep Dive sessions will inform testing by identifying business process test cases and allowing broad </a:t>
            </a:r>
            <a:r>
              <a:rPr lang="en-US" sz="2400" dirty="0"/>
              <a:t>participation </a:t>
            </a:r>
            <a:r>
              <a:rPr lang="en-US" sz="2400" dirty="0" smtClean="0"/>
              <a:t>for campus-wide readiness</a:t>
            </a:r>
          </a:p>
          <a:p>
            <a:r>
              <a:rPr lang="en-US" sz="2400" dirty="0" smtClean="0"/>
              <a:t>UCPath Center – Deep Dive sessions will point out handoffs with </a:t>
            </a:r>
            <a:r>
              <a:rPr lang="en-US" sz="2400" dirty="0"/>
              <a:t>UCPC </a:t>
            </a:r>
            <a:r>
              <a:rPr lang="en-US" sz="2400" dirty="0" smtClean="0"/>
              <a:t>and where UCB needs to engage and establish relationships for efficient issue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2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Business Process Design Sessions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49382" y="683663"/>
            <a:ext cx="8831118" cy="5334752"/>
          </a:xfrm>
        </p:spPr>
        <p:txBody>
          <a:bodyPr/>
          <a:lstStyle/>
          <a:p>
            <a:pPr marL="101600" indent="0">
              <a:buNone/>
            </a:pPr>
            <a:r>
              <a:rPr lang="en-US" b="1" dirty="0"/>
              <a:t>Participants</a:t>
            </a:r>
          </a:p>
          <a:p>
            <a:r>
              <a:rPr lang="en-US" dirty="0"/>
              <a:t>Attend deep dive sessions presented in calendar</a:t>
            </a:r>
          </a:p>
          <a:p>
            <a:r>
              <a:rPr lang="en-US" dirty="0"/>
              <a:t>Attend </a:t>
            </a:r>
            <a:r>
              <a:rPr lang="en-US" b="1" dirty="0">
                <a:solidFill>
                  <a:schemeClr val="bg2"/>
                </a:solidFill>
              </a:rPr>
              <a:t>with</a:t>
            </a:r>
            <a:r>
              <a:rPr lang="en-US" dirty="0"/>
              <a:t> HR business partner  </a:t>
            </a:r>
          </a:p>
          <a:p>
            <a:pPr>
              <a:spcAft>
                <a:spcPts val="600"/>
              </a:spcAft>
            </a:pPr>
            <a:r>
              <a:rPr lang="en-US" dirty="0"/>
              <a:t>Use the guiding principals to collaborate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Maintain enterprise-wide perspective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 open to processes and role changes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Be transparent with communications</a:t>
            </a:r>
          </a:p>
          <a:p>
            <a:pPr marL="101600" indent="0">
              <a:buNone/>
            </a:pPr>
            <a:r>
              <a:rPr lang="en-US" b="1" dirty="0"/>
              <a:t>Meeting Schedule</a:t>
            </a:r>
          </a:p>
          <a:p>
            <a:r>
              <a:rPr lang="en-US" dirty="0"/>
              <a:t>All participants will receive invitations for ALL </a:t>
            </a:r>
            <a:r>
              <a:rPr lang="en-US" dirty="0" smtClean="0"/>
              <a:t>meetings </a:t>
            </a:r>
            <a:r>
              <a:rPr lang="en-US" dirty="0"/>
              <a:t>– </a:t>
            </a:r>
            <a:r>
              <a:rPr lang="en-US" dirty="0" smtClean="0"/>
              <a:t>Select </a:t>
            </a:r>
            <a:r>
              <a:rPr lang="en-US" dirty="0"/>
              <a:t>those relevant to your area</a:t>
            </a:r>
          </a:p>
          <a:p>
            <a:r>
              <a:rPr lang="en-US" dirty="0"/>
              <a:t>Plan ahead to attend deep dive sessions </a:t>
            </a:r>
            <a:r>
              <a:rPr lang="en-US" b="1" dirty="0">
                <a:solidFill>
                  <a:schemeClr val="bg2"/>
                </a:solidFill>
              </a:rPr>
              <a:t>with</a:t>
            </a:r>
            <a:r>
              <a:rPr lang="en-US" dirty="0"/>
              <a:t> HR business partner  </a:t>
            </a:r>
          </a:p>
          <a:p>
            <a:pPr>
              <a:spcAft>
                <a:spcPts val="1800"/>
              </a:spcAft>
            </a:pPr>
            <a:r>
              <a:rPr lang="en-US" dirty="0"/>
              <a:t>Check in JIRA for updated meeting schedule</a:t>
            </a:r>
          </a:p>
          <a:p>
            <a:pPr marL="101600" indent="0">
              <a:buNone/>
            </a:pPr>
            <a:r>
              <a:rPr lang="en-US" b="1" dirty="0" smtClean="0"/>
              <a:t>JIRA </a:t>
            </a:r>
            <a:r>
              <a:rPr lang="en-US" b="1" dirty="0"/>
              <a:t>Collaboration Tool</a:t>
            </a:r>
          </a:p>
          <a:p>
            <a:r>
              <a:rPr lang="en-US" dirty="0"/>
              <a:t>Log into </a:t>
            </a:r>
            <a:r>
              <a:rPr lang="en-US" dirty="0" smtClean="0"/>
              <a:t>Jira </a:t>
            </a:r>
            <a:r>
              <a:rPr lang="en-US" dirty="0"/>
              <a:t>to review meeting notes from deep dive </a:t>
            </a:r>
            <a:r>
              <a:rPr lang="en-US" dirty="0" smtClean="0"/>
              <a:t>sessions</a:t>
            </a:r>
            <a:endParaRPr lang="en-US" dirty="0"/>
          </a:p>
          <a:p>
            <a:r>
              <a:rPr lang="en-US" dirty="0"/>
              <a:t>Log into </a:t>
            </a:r>
            <a:r>
              <a:rPr lang="en-US" dirty="0" smtClean="0"/>
              <a:t>Jira </a:t>
            </a:r>
            <a:r>
              <a:rPr lang="en-US" dirty="0"/>
              <a:t>to review questions and provide comments on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1" name="Shape 201"/>
          <p:cNvSpPr/>
          <p:nvPr/>
        </p:nvSpPr>
        <p:spPr>
          <a:xfrm>
            <a:off x="3146647" y="1545873"/>
            <a:ext cx="1343891" cy="319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080501" cy="4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Local Business Process Design - Guiding Principles</a:t>
            </a:r>
            <a:endParaRPr sz="2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915684" y="6417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Shape 167"/>
          <p:cNvGrpSpPr/>
          <p:nvPr/>
        </p:nvGrpSpPr>
        <p:grpSpPr>
          <a:xfrm>
            <a:off x="365212" y="696836"/>
            <a:ext cx="8168319" cy="5379409"/>
            <a:chOff x="320" y="2695"/>
            <a:chExt cx="8168319" cy="5379409"/>
          </a:xfrm>
        </p:grpSpPr>
        <p:sp>
          <p:nvSpPr>
            <p:cNvPr id="168" name="Shape 168"/>
            <p:cNvSpPr/>
            <p:nvPr/>
          </p:nvSpPr>
          <p:spPr>
            <a:xfrm rot="5400000">
              <a:off x="4712210" y="-2178211"/>
              <a:ext cx="1254162" cy="565805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38100" cap="flat" cmpd="sng">
              <a:solidFill>
                <a:srgbClr val="0070C0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2510264" y="84958"/>
              <a:ext cx="5596833" cy="113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1" indent="1143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82563" marR="0" lvl="1" indent="-182563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Develop efficiency in end-to-end business process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82563" marR="0" lvl="1" indent="-182563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Use UCPath delivered functionality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82563" marR="0" lvl="1" indent="-182563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Minimize additional cost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82563" marR="0" lvl="1" indent="-182563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Eliminate double data entry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82563" marR="0" lvl="1" indent="-68263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20" y="2695"/>
              <a:ext cx="2509942" cy="12962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20" y="2695"/>
              <a:ext cx="2509942" cy="129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Sponsor Alignment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5400000">
              <a:off x="4718506" y="-808026"/>
              <a:ext cx="1257770" cy="5639796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38100" cap="flat" cmpd="sng">
              <a:solidFill>
                <a:srgbClr val="0070C0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2544121" y="1444385"/>
              <a:ext cx="5520314" cy="11349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Involve both academics and staff (at multiple levels)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Maintain a customer focus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20" y="1363750"/>
              <a:ext cx="2527172" cy="12962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320" y="1363750"/>
              <a:ext cx="2527172" cy="129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Diverse Campus Stakeholders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4725868" y="575773"/>
              <a:ext cx="1270391" cy="5615151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38100" cap="flat" cmpd="sng">
              <a:solidFill>
                <a:srgbClr val="0070C0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2553489" y="2810168"/>
              <a:ext cx="5553136" cy="1146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Ensure implementation focus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Use UCPath delivered templates and approval workflow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Document decisions for clarity and commitment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20" y="2724806"/>
              <a:ext cx="2547984" cy="12962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320" y="2724806"/>
              <a:ext cx="2547984" cy="129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Disciplined Process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5400000">
              <a:off x="4711039" y="1910460"/>
              <a:ext cx="1265454" cy="5647045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38100" cap="flat" cmpd="sng">
              <a:solidFill>
                <a:srgbClr val="0070C0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2561809" y="4163029"/>
              <a:ext cx="5502625" cy="11419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Maintain enterprise-wide perspective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Be open to process and role changes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4572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D6FA2"/>
                </a:buClr>
                <a:buSzPts val="1800"/>
                <a:buFont typeface="Calibri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6FA2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Be transparent with communications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D6FA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320" y="4085861"/>
              <a:ext cx="2519924" cy="12962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320" y="4085861"/>
              <a:ext cx="2519924" cy="129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Openness to Change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Local Business Process Design – Meetings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146647" y="1545873"/>
            <a:ext cx="1343891" cy="319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C09DF-EAF8-574D-8425-4FF6813B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8" y="736105"/>
            <a:ext cx="8715788" cy="53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j-ea"/>
              </a:rPr>
              <a:t>How and when do I need to get involved?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8364" y="641446"/>
            <a:ext cx="8748215" cy="5373592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Log into Jira and check out the deep dive session </a:t>
            </a:r>
            <a:r>
              <a:rPr lang="en-US" dirty="0" smtClean="0"/>
              <a:t>schedule</a:t>
            </a:r>
            <a:endParaRPr lang="en-US" dirty="0"/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Participate in discovery and design </a:t>
            </a:r>
            <a:r>
              <a:rPr lang="en-US" dirty="0" smtClean="0"/>
              <a:t>sessions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Carry the message back to your home department and share </a:t>
            </a:r>
            <a:r>
              <a:rPr lang="en-US" dirty="0" smtClean="0"/>
              <a:t>information</a:t>
            </a:r>
            <a:endParaRPr lang="en-US" dirty="0"/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Check out our website  </a:t>
            </a:r>
            <a:r>
              <a:rPr lang="en-US" u="sng" dirty="0">
                <a:solidFill>
                  <a:schemeClr val="accent1"/>
                </a:solidFill>
              </a:rPr>
              <a:t>https://ucpath.berkeley.edu/</a:t>
            </a:r>
            <a:r>
              <a:rPr lang="en-US" dirty="0"/>
              <a:t> </a:t>
            </a:r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Read and share our monthly communication cheat </a:t>
            </a:r>
            <a:r>
              <a:rPr lang="en-US" dirty="0" smtClean="0"/>
              <a:t>sheet</a:t>
            </a:r>
            <a:endParaRPr lang="en-US" dirty="0"/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Participate in department-specific town hall </a:t>
            </a:r>
            <a:r>
              <a:rPr lang="en-US" dirty="0" smtClean="0"/>
              <a:t>/ focus </a:t>
            </a:r>
            <a:r>
              <a:rPr lang="en-US" dirty="0"/>
              <a:t>groups to explain what’s going to be different as part of OCM </a:t>
            </a:r>
            <a:r>
              <a:rPr lang="en-US" dirty="0" smtClean="0"/>
              <a:t>activity</a:t>
            </a:r>
            <a:endParaRPr lang="en-US" dirty="0"/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Participate in training and provide </a:t>
            </a:r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UCPath Communication Cheat Sheet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91F28-382E-4BA5-8F32-A6B5F31E4CC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831120" y="890421"/>
            <a:ext cx="6004121" cy="480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You Need to KNOW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 Berkeley is working on configuration templates for conversion: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15 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is not just a “technology project” - UC Berkeley will still own most of the business processes that feed into the UCPath workflow, so this is an opportunity to improve some of our processes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Starting in March, we will be discussing UC Berkeley’s business processes in preparation for UCPath go-live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The kick-off is scheduled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8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 Berkeley website launched. Link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https://ucpath.berkeley.edu/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You Need to DO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talking about UCPath in your staff meetings (if you haven’t already) – use the Communication cheat sheet we will provide each month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 identify SME’s who will participate in 2 day session(March 13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14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followed by deep dive sessions by business area from March 26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to July 27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You Need to 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Go-Live date is currently scheduled for: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2019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is a mandatory change initiative for all UC’s therefore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participate in local business process discovery and design sessions to ensure roles and responsibilities are defined and ready for training and testing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have any questions regarding UCPath please contact us at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ucpathtechinfo@lists.berkeley.edu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 descr="MPj040002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776" y="1139983"/>
            <a:ext cx="2117720" cy="162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347133" y="2948765"/>
            <a:ext cx="1689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2018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A2795-C210-0944-8891-56263B797727}"/>
              </a:ext>
            </a:extLst>
          </p:cNvPr>
          <p:cNvSpPr txBox="1"/>
          <p:nvPr/>
        </p:nvSpPr>
        <p:spPr>
          <a:xfrm>
            <a:off x="316044" y="3197248"/>
            <a:ext cx="24149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Help with Functional Questions: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Functional Office Hours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 Tuesday from 1 – 2PM (PST)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Telephone: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(669) 900-6833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(877) 369-0926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(Toll Free)  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 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101 157 755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Help with Technical Questions: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UCPath Technical Office Hours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Thursday from 1 – 2PM (PST)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Telephone: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(669) 900-6833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(877) 369-0926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(Toll Free)  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 ID: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857 981 295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4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6808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005581"/>
                </a:solidFill>
              </a:rPr>
              <a:t>Objectives for Today’s Recap Meeting </a:t>
            </a:r>
            <a:endParaRPr lang="en-US" sz="2800" b="1" dirty="0">
              <a:solidFill>
                <a:srgbClr val="00558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09035" y="946876"/>
            <a:ext cx="8593512" cy="4655269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Circle back and check in, following last week’s sessions on </a:t>
            </a:r>
            <a:r>
              <a:rPr lang="en-US" sz="2400" dirty="0"/>
              <a:t>transaction templates, process </a:t>
            </a:r>
            <a:r>
              <a:rPr lang="en-US" sz="2400" dirty="0" smtClean="0"/>
              <a:t>steps, </a:t>
            </a:r>
            <a:r>
              <a:rPr lang="en-US" sz="2400" dirty="0"/>
              <a:t>and </a:t>
            </a:r>
            <a:r>
              <a:rPr lang="en-US" sz="2400" dirty="0" smtClean="0"/>
              <a:t>workflow</a:t>
            </a: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Share follow-up on questions </a:t>
            </a:r>
            <a:r>
              <a:rPr lang="en-US" sz="2400" dirty="0"/>
              <a:t>gathered during </a:t>
            </a:r>
            <a:r>
              <a:rPr lang="en-US" sz="2400" dirty="0" smtClean="0"/>
              <a:t>sessions, and gather any new questions since last week</a:t>
            </a: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Preview what to expect in upcoming Deep Dive sessions 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Review JIRA collaboration tool, </a:t>
            </a:r>
            <a:r>
              <a:rPr lang="en-US" sz="2400" dirty="0"/>
              <a:t>sample meeting </a:t>
            </a:r>
            <a:r>
              <a:rPr lang="en-US" sz="2400" dirty="0" smtClean="0"/>
              <a:t>schedule and expectations for participants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4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6808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005581"/>
                </a:solidFill>
              </a:rPr>
              <a:t>Last Week’s Future State Design  </a:t>
            </a:r>
            <a:endParaRPr lang="en-US" sz="2800" b="1" dirty="0">
              <a:solidFill>
                <a:srgbClr val="00558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09035" y="744321"/>
            <a:ext cx="8593512" cy="515298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Met with identified SMEs to provide a foundational understanding of UCPath transactions, including templates, process steps and workflow</a:t>
            </a: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Performed a live in-system demo of templates, including Initiator view and Approver view</a:t>
            </a: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Discussed knowledge and skills that Initiators and Approvers must have to submit appropriate templates</a:t>
            </a:r>
          </a:p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Provided sample approval paths to begin future discussion and thought regarding identifying roles and processes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005581"/>
                </a:solidFill>
              </a:rPr>
              <a:t>Questions: Follow-up </a:t>
            </a:r>
            <a:endParaRPr lang="en-US" sz="2800" b="1" dirty="0">
              <a:solidFill>
                <a:srgbClr val="005581"/>
              </a:solidFill>
            </a:endParaRPr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18303" y="900578"/>
            <a:ext cx="8484243" cy="515298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All questions asked </a:t>
            </a:r>
            <a:r>
              <a:rPr lang="en-US" sz="2400" dirty="0"/>
              <a:t>during last week’s meetings were recorded and will be sent out following this </a:t>
            </a:r>
            <a:r>
              <a:rPr lang="en-US" sz="2400" dirty="0" smtClean="0"/>
              <a:t>meeting</a:t>
            </a:r>
            <a:endParaRPr lang="en-US" sz="2400" dirty="0"/>
          </a:p>
          <a:p>
            <a:pPr marL="342900" indent="-342900" fontAlgn="base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/>
              <a:t>While many unanswered questions have now been answered, some are still </a:t>
            </a:r>
            <a:r>
              <a:rPr lang="en-US" sz="2400" dirty="0" smtClean="0"/>
              <a:t>pending</a:t>
            </a:r>
            <a:endParaRPr lang="en-US" sz="2400" dirty="0"/>
          </a:p>
          <a:p>
            <a:pPr marL="342900" indent="-342900" fontAlgn="base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/>
              <a:t>Review questions and notify us if we have missed any questions: </a:t>
            </a:r>
            <a:r>
              <a:rPr lang="en-US" dirty="0"/>
              <a:t> </a:t>
            </a:r>
            <a:r>
              <a:rPr lang="en-US" sz="2400" u="sng" dirty="0">
                <a:hlinkClick r:id="rId2"/>
              </a:rPr>
              <a:t>ucpathberkeleyinfo@lists.berkeley.edu</a:t>
            </a:r>
            <a:endParaRPr lang="en-US" sz="2400" u="sng" dirty="0" smtClean="0"/>
          </a:p>
          <a:p>
            <a:pPr marL="34290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/>
              <a:t>Questions and answers will be added to UCPath website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0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9" y="2339147"/>
            <a:ext cx="7923897" cy="187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005581"/>
                </a:solidFill>
              </a:rPr>
              <a:t>Q&amp;A Document Organization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8366" y="972154"/>
            <a:ext cx="2645634" cy="705082"/>
          </a:xfrm>
          <a:prstGeom prst="wedgeRectCallout">
            <a:avLst>
              <a:gd name="adj1" fmla="val -19415"/>
              <a:gd name="adj2" fmla="val 1318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All questions are organized by category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673543" y="4876463"/>
            <a:ext cx="5349548" cy="979389"/>
          </a:xfrm>
          <a:prstGeom prst="wedgeRectCallout">
            <a:avLst>
              <a:gd name="adj1" fmla="val -35024"/>
              <a:gd name="adj2" fmla="val -1291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Email new or follow-up questions to </a:t>
            </a:r>
            <a:r>
              <a:rPr lang="en-US" u="sng" dirty="0" smtClean="0">
                <a:solidFill>
                  <a:prstClr val="black"/>
                </a:solidFill>
                <a:hlinkClick r:id="rId3"/>
              </a:rPr>
              <a:t>ucpathberkeleyinfo@lists.berkeley.edu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247802" y="1105159"/>
            <a:ext cx="4571999" cy="705082"/>
          </a:xfrm>
          <a:prstGeom prst="wedgeRectCallout">
            <a:avLst>
              <a:gd name="adj1" fmla="val -39958"/>
              <a:gd name="adj2" fmla="val 1642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If you asked a question that was not captured, let us know and we will add it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16206" y="2542479"/>
            <a:ext cx="6556918" cy="19403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srgbClr val="005581"/>
                </a:solidFill>
              </a:rPr>
              <a:t>What New Questions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5581"/>
                </a:solidFill>
              </a:rPr>
              <a:t>Do You Have?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82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366" y="63501"/>
            <a:ext cx="9012135" cy="53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Local Business Process Design – Meetings</a:t>
            </a:r>
            <a:endParaRPr sz="200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843260" y="617893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35195" y="1451057"/>
            <a:ext cx="2003995" cy="843790"/>
          </a:xfrm>
          <a:prstGeom prst="chevron">
            <a:avLst>
              <a:gd name="adj" fmla="val 50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Session </a:t>
            </a: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#1</a:t>
            </a:r>
            <a:b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March 8 </a:t>
            </a:r>
            <a:endParaRPr kumimoji="0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678853" y="1452781"/>
            <a:ext cx="1756907" cy="843790"/>
          </a:xfrm>
          <a:prstGeom prst="chevron">
            <a:avLst>
              <a:gd name="adj" fmla="val 51073"/>
            </a:avLst>
          </a:prstGeom>
          <a:solidFill>
            <a:srgbClr val="ED7D3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Session </a:t>
            </a: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#2</a:t>
            </a:r>
            <a:b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March 13 </a:t>
            </a:r>
            <a:endParaRPr kumimoji="0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458833" y="1447608"/>
            <a:ext cx="1847453" cy="843790"/>
          </a:xfrm>
          <a:prstGeom prst="chevron">
            <a:avLst>
              <a:gd name="adj" fmla="val 50000"/>
            </a:avLst>
          </a:prstGeom>
          <a:solidFill>
            <a:srgbClr val="A5A5A5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Session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#4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March 21</a:t>
            </a:r>
          </a:p>
        </p:txBody>
      </p:sp>
      <p:sp>
        <p:nvSpPr>
          <p:cNvPr id="193" name="Shape 193"/>
          <p:cNvSpPr/>
          <p:nvPr/>
        </p:nvSpPr>
        <p:spPr>
          <a:xfrm>
            <a:off x="5910503" y="1456229"/>
            <a:ext cx="1708696" cy="84379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Deep Dive Series  #1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March 26 – May 11</a:t>
            </a:r>
          </a:p>
        </p:txBody>
      </p:sp>
      <p:sp>
        <p:nvSpPr>
          <p:cNvPr id="194" name="Shape 194"/>
          <p:cNvSpPr/>
          <p:nvPr/>
        </p:nvSpPr>
        <p:spPr>
          <a:xfrm>
            <a:off x="7230585" y="1449332"/>
            <a:ext cx="1744546" cy="843790"/>
          </a:xfrm>
          <a:prstGeom prst="chevron">
            <a:avLst>
              <a:gd name="adj" fmla="val 50000"/>
            </a:avLst>
          </a:prstGeom>
          <a:solidFill>
            <a:srgbClr val="70AD47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Deep Dive Series #2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14 –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27</a:t>
            </a:r>
          </a:p>
        </p:txBody>
      </p:sp>
      <p:sp>
        <p:nvSpPr>
          <p:cNvPr id="195" name="Shape 195"/>
          <p:cNvSpPr/>
          <p:nvPr/>
        </p:nvSpPr>
        <p:spPr>
          <a:xfrm>
            <a:off x="212749" y="2409243"/>
            <a:ext cx="1343891" cy="260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 overview</a:t>
            </a:r>
          </a:p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tabLst/>
              <a:defRPr/>
            </a:pPr>
            <a:r>
              <a:rPr lang="en-US" sz="1400" b="1" kern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Confirm SME participation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tabLst/>
              <a:defRPr/>
            </a:pPr>
            <a:r>
              <a:rPr lang="en-US" sz="1400" b="1" kern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Review one transaction</a:t>
            </a:r>
          </a:p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Preview for Sessions 2 &amp; 3 </a:t>
            </a:r>
            <a:endParaRPr lang="en-US" dirty="0"/>
          </a:p>
        </p:txBody>
      </p:sp>
      <p:sp>
        <p:nvSpPr>
          <p:cNvPr id="196" name="Shape 196"/>
          <p:cNvSpPr/>
          <p:nvPr/>
        </p:nvSpPr>
        <p:spPr>
          <a:xfrm>
            <a:off x="1602937" y="2530308"/>
            <a:ext cx="1418725" cy="243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15570" indent="-115570" defTabSz="914400">
              <a:buClr>
                <a:srgbClr val="C55A11"/>
              </a:buClr>
              <a:buSzPts val="1400"/>
              <a:buFont typeface="Arial" charset="0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Cross-Functional Discovery</a:t>
            </a:r>
          </a:p>
          <a:p>
            <a:pPr marL="115570" indent="-115570" defTabSz="914400">
              <a:buClr>
                <a:srgbClr val="C55A11"/>
              </a:buClr>
              <a:buSzPts val="1400"/>
              <a:buFont typeface="Arial" charset="0"/>
              <a:buChar char="•"/>
              <a:defRPr/>
            </a:pPr>
            <a:r>
              <a:rPr lang="en-US" sz="1400" b="1" kern="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Demo transactions and workflow</a:t>
            </a:r>
          </a:p>
          <a:p>
            <a:pPr marL="115570" indent="-115570" defTabSz="914400">
              <a:buClr>
                <a:srgbClr val="C55A11"/>
              </a:buClr>
              <a:buSzPts val="1400"/>
              <a:buFont typeface="Arial" charset="0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Preview potential approval scenarios</a:t>
            </a:r>
          </a:p>
          <a:p>
            <a:pPr marL="115570" indent="-115570" defTabSz="914400">
              <a:buClr>
                <a:srgbClr val="C55A11"/>
              </a:buClr>
              <a:buSzPts val="1400"/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98" name="Shape 198"/>
          <p:cNvSpPr/>
          <p:nvPr/>
        </p:nvSpPr>
        <p:spPr>
          <a:xfrm>
            <a:off x="7447801" y="2397200"/>
            <a:ext cx="1343891" cy="289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15570" indent="-115570" defTabSz="914400">
              <a:buClr>
                <a:srgbClr val="385623"/>
              </a:buClr>
              <a:buSzPts val="1400"/>
              <a:buFont typeface="Arial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1752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Deep Dives by transaction area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1752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lang="en-US" sz="1400" b="1" kern="0" dirty="0">
              <a:solidFill>
                <a:srgbClr val="51752D"/>
              </a:solidFill>
              <a:latin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033536" y="2404097"/>
            <a:ext cx="1343891" cy="197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71450" indent="-171450" defTabSz="914400">
              <a:buClr>
                <a:srgbClr val="BF9000"/>
              </a:buClr>
              <a:buSzPts val="1200"/>
              <a:buFont typeface="Arial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Deep Dives by transaction area</a:t>
            </a:r>
          </a:p>
        </p:txBody>
      </p:sp>
      <p:sp>
        <p:nvSpPr>
          <p:cNvPr id="200" name="Shape 200"/>
          <p:cNvSpPr/>
          <p:nvPr/>
        </p:nvSpPr>
        <p:spPr>
          <a:xfrm>
            <a:off x="3034875" y="1454505"/>
            <a:ext cx="1851183" cy="843790"/>
          </a:xfrm>
          <a:prstGeom prst="chevron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12700" cap="flat" cmpd="sng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Session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#3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March 14</a:t>
            </a:r>
          </a:p>
        </p:txBody>
      </p:sp>
      <p:sp>
        <p:nvSpPr>
          <p:cNvPr id="201" name="Shape 201"/>
          <p:cNvSpPr/>
          <p:nvPr/>
        </p:nvSpPr>
        <p:spPr>
          <a:xfrm>
            <a:off x="3146647" y="1545873"/>
            <a:ext cx="1343891" cy="319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123746" y="2404097"/>
            <a:ext cx="1423728" cy="245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15570" indent="-115570" defTabSz="914400">
              <a:buClr>
                <a:srgbClr val="B4975A">
                  <a:lumMod val="75000"/>
                </a:srgbClr>
              </a:buClr>
              <a:buSzPts val="1400"/>
              <a:buFont typeface="Arial"/>
              <a:buChar char="•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4975A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Cross-Functional Discovery</a:t>
            </a:r>
            <a:r>
              <a:rPr lang="en-US" sz="1400" b="1" kern="0" dirty="0">
                <a:solidFill>
                  <a:srgbClr val="B4975A">
                    <a:lumMod val="7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115570" indent="-115570" defTabSz="914400">
              <a:buClr>
                <a:srgbClr val="B4975A">
                  <a:lumMod val="75000"/>
                </a:srgbClr>
              </a:buClr>
              <a:buSzPts val="1400"/>
              <a:buFont typeface="Arial"/>
              <a:buChar char="•"/>
              <a:defRPr/>
            </a:pPr>
            <a:r>
              <a:rPr lang="en-US" sz="1400" b="1" kern="0" dirty="0">
                <a:solidFill>
                  <a:srgbClr val="B4975A">
                    <a:lumMod val="75000"/>
                  </a:srgbClr>
                </a:solidFill>
                <a:latin typeface="Calibri"/>
                <a:cs typeface="Calibri"/>
                <a:sym typeface="Calibri"/>
              </a:rPr>
              <a:t>Demo transactions and workflow</a:t>
            </a:r>
          </a:p>
          <a:p>
            <a:pPr marL="115570" indent="-115570" defTabSz="914400">
              <a:buClr>
                <a:srgbClr val="B4975A">
                  <a:lumMod val="75000"/>
                </a:srgbClr>
              </a:buClr>
              <a:buSzPts val="1400"/>
              <a:buFont typeface="Arial"/>
              <a:buChar char="•"/>
              <a:defRPr/>
            </a:pPr>
            <a:r>
              <a:rPr lang="en-US" sz="1400" b="1" kern="0" dirty="0">
                <a:solidFill>
                  <a:srgbClr val="B4975A">
                    <a:lumMod val="75000"/>
                  </a:srgbClr>
                </a:solidFill>
                <a:latin typeface="Calibri"/>
                <a:cs typeface="Calibri"/>
                <a:sym typeface="Calibri"/>
              </a:rPr>
              <a:t>Preview potential approval scenarios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2490" y="5294185"/>
            <a:ext cx="843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Attendees: Central HR, APO, Controller's Office, CAO, Department HR, &amp; CSS/ERSO </a:t>
            </a:r>
          </a:p>
        </p:txBody>
      </p:sp>
      <p:sp>
        <p:nvSpPr>
          <p:cNvPr id="21" name="Shape 216"/>
          <p:cNvSpPr/>
          <p:nvPr/>
        </p:nvSpPr>
        <p:spPr>
          <a:xfrm>
            <a:off x="4676224" y="2394846"/>
            <a:ext cx="1391032" cy="185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/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Q&amp; A from Sessions 2 &amp; 3</a:t>
            </a:r>
          </a:p>
          <a:p>
            <a:pPr marL="115570" marR="0" lvl="0" indent="-1155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charset="0"/>
              <a:buChar char="•"/>
              <a:tabLst/>
              <a:defRPr/>
            </a:pPr>
            <a:r>
              <a:rPr lang="en-US" sz="1400" b="1" kern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Preview Deep Dive Series</a:t>
            </a:r>
            <a:endParaRPr lang="en-US" sz="1400" b="1" i="0" u="none" strike="noStrike" kern="0" cap="none" spc="0" baseline="0" noProof="0" dirty="0">
              <a:solidFill>
                <a:srgbClr val="5959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0920" y="862483"/>
            <a:ext cx="3048244" cy="2346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4616153" y="3369965"/>
            <a:ext cx="1288633" cy="113782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 are here</a:t>
            </a:r>
            <a:endParaRPr lang="en-US" sz="1600" dirty="0"/>
          </a:p>
        </p:txBody>
      </p:sp>
      <p:sp>
        <p:nvSpPr>
          <p:cNvPr id="20" name="Explosion 1 19"/>
          <p:cNvSpPr/>
          <p:nvPr/>
        </p:nvSpPr>
        <p:spPr>
          <a:xfrm>
            <a:off x="6692901" y="2911126"/>
            <a:ext cx="2045520" cy="202053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Next up!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84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j-ea"/>
              </a:rPr>
              <a:t>Objectives for Deep Dive Sessions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</a:rPr>
            </a:b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56705" y="750109"/>
            <a:ext cx="7952355" cy="2724611"/>
          </a:xfrm>
          <a:prstGeom prst="rect">
            <a:avLst/>
          </a:prstGeom>
        </p:spPr>
        <p:txBody>
          <a:bodyPr/>
          <a:lstStyle/>
          <a:p>
            <a:pPr lvl="0" fontAlgn="base">
              <a:spcAft>
                <a:spcPts val="0"/>
              </a:spcAft>
            </a:pPr>
            <a:r>
              <a:rPr lang="en-US" sz="2800" b="1" dirty="0" smtClean="0"/>
              <a:t>Focus on:</a:t>
            </a:r>
            <a:endParaRPr lang="en-US" sz="2800" b="1" dirty="0"/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/>
              <a:t>Discovery </a:t>
            </a:r>
            <a:r>
              <a:rPr lang="en-US" sz="2400" dirty="0" smtClean="0"/>
              <a:t>and information gathering</a:t>
            </a:r>
            <a:endParaRPr lang="en-US" sz="2400" dirty="0"/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/>
              <a:t>Understanding pre-work, post-work and handoffs</a:t>
            </a:r>
            <a:endParaRPr lang="en-US" sz="2400" dirty="0"/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smtClean="0"/>
              <a:t>Finding process improvement opportunities</a:t>
            </a:r>
          </a:p>
        </p:txBody>
      </p:sp>
      <p:sp>
        <p:nvSpPr>
          <p:cNvPr id="2" name="Snip Diagonal Corner Rectangle 1"/>
          <p:cNvSpPr/>
          <p:nvPr/>
        </p:nvSpPr>
        <p:spPr>
          <a:xfrm>
            <a:off x="864525" y="3731711"/>
            <a:ext cx="7273636" cy="1951458"/>
          </a:xfrm>
          <a:prstGeom prst="snip2Diag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200000"/>
              </a:lnSpc>
              <a:spcAft>
                <a:spcPts val="0"/>
              </a:spcAft>
            </a:pP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42663" y="3915785"/>
            <a:ext cx="6441311" cy="1587977"/>
          </a:xfrm>
          <a:prstGeom prst="rect">
            <a:avLst/>
          </a:prstGeom>
        </p:spPr>
        <p:txBody>
          <a:bodyPr/>
          <a:lstStyle/>
          <a:p>
            <a:pPr lvl="0" fontAlgn="base">
              <a:spcAft>
                <a:spcPts val="0"/>
              </a:spcAft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Identifying how UCPath 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templates, 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processes 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and 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approval workflow can OPTIMIZE campus business practices</a:t>
            </a:r>
            <a:endParaRPr lang="en-US" sz="28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31" y="706582"/>
            <a:ext cx="8680487" cy="519071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66" y="63501"/>
            <a:ext cx="9012135" cy="4321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0000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81"/>
                </a:solidFill>
                <a:effectLst/>
                <a:uLnTx/>
                <a:uFillTx/>
                <a:latin typeface="Arial"/>
                <a:ea typeface="+mj-ea"/>
              </a:rPr>
              <a:t>Deep Dive Sessions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16690" y="796649"/>
            <a:ext cx="8253485" cy="4840224"/>
          </a:xfrm>
          <a:prstGeom prst="rect">
            <a:avLst/>
          </a:prstGeom>
        </p:spPr>
        <p:txBody>
          <a:bodyPr/>
          <a:lstStyle/>
          <a:p>
            <a:pPr lvl="0" fontAlgn="base">
              <a:spcAft>
                <a:spcPts val="600"/>
              </a:spcAft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Approach</a:t>
            </a:r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Review end-to-end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process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business area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Examine process steps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to see where template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Initiation and Approval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can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occur within process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Review Initiator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Approver roles and knowledge/skills required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Begin identifying Initiators and Approvers as appropriate for these activities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Also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dentify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and document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further business process adaptations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and external system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changes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that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could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streamline, standardize and optimize future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state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CB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226ACBBD-8E01-4742-9A5D-D6EBE5D07232}"/>
    </a:ext>
  </a:extLst>
</a:theme>
</file>

<file path=ppt/theme/theme10.xml><?xml version="1.0" encoding="utf-8"?>
<a:theme xmlns:a="http://schemas.openxmlformats.org/drawingml/2006/main" name="7_UCB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1D7C55A5-DCAA-457C-A418-9FE3B22B670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CB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1D7C55A5-DCAA-457C-A418-9FE3B22B67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d Services Knowledge Transfer - 01252017.potx" id="{E1A2F810-D3F1-4540-9EF2-649518CB37C1}" vid="{01236F54-6E05-4C16-8A69-358F2E994BD1}"/>
    </a:ext>
  </a:extLst>
</a:theme>
</file>

<file path=ppt/theme/theme4.xml><?xml version="1.0" encoding="utf-8"?>
<a:theme xmlns:a="http://schemas.openxmlformats.org/drawingml/2006/main" name="4_UCB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31F8410A-0A3C-47EA-BD74-BD3864D4B77A}"/>
    </a:ext>
  </a:extLst>
</a:theme>
</file>

<file path=ppt/theme/theme5.xml><?xml version="1.0" encoding="utf-8"?>
<a:theme xmlns:a="http://schemas.openxmlformats.org/drawingml/2006/main" name="3_UCB">
  <a:themeElements>
    <a:clrScheme name="UC Executive Deck">
      <a:dk1>
        <a:sysClr val="windowText" lastClr="000000"/>
      </a:dk1>
      <a:lt1>
        <a:sysClr val="window" lastClr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1B3C83EC-3572-4F5E-9C8C-874BC85CE3BB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BA5644F7-F944-40F7-95BA-76FAD9802414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CB_UCPath_Powerpoint.pptx" id="{8582B63F-CD76-4668-9400-FE9E2CF8DD53}" vid="{48368483-A014-4A85-B103-78A756FDA07A}"/>
    </a:ext>
  </a:extLst>
</a:theme>
</file>

<file path=ppt/theme/theme8.xml><?xml version="1.0" encoding="utf-8"?>
<a:theme xmlns:a="http://schemas.openxmlformats.org/drawingml/2006/main" name="5_UCB">
  <a:themeElements>
    <a:clrScheme name="UC Executive Deck">
      <a:dk1>
        <a:srgbClr val="000000"/>
      </a:dk1>
      <a:lt1>
        <a:srgbClr val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UCB">
  <a:themeElements>
    <a:clrScheme name="UC Executive Deck">
      <a:dk1>
        <a:srgbClr val="000000"/>
      </a:dk1>
      <a:lt1>
        <a:srgbClr val="FFFFFF"/>
      </a:lt1>
      <a:dk2>
        <a:srgbClr val="005581"/>
      </a:dk2>
      <a:lt2>
        <a:srgbClr val="FFFFFF"/>
      </a:lt2>
      <a:accent1>
        <a:srgbClr val="1295D8"/>
      </a:accent1>
      <a:accent2>
        <a:srgbClr val="FFB511"/>
      </a:accent2>
      <a:accent3>
        <a:srgbClr val="B4975A"/>
      </a:accent3>
      <a:accent4>
        <a:srgbClr val="FFD200"/>
      </a:accent4>
      <a:accent5>
        <a:srgbClr val="72CDF4"/>
      </a:accent5>
      <a:accent6>
        <a:srgbClr val="FFE552"/>
      </a:accent6>
      <a:hlink>
        <a:srgbClr val="00778B"/>
      </a:hlink>
      <a:folHlink>
        <a:srgbClr val="00A3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UCB_UCPath_Powerpoint</Template>
  <TotalTime>20984</TotalTime>
  <Words>850</Words>
  <Application>Microsoft Office PowerPoint</Application>
  <PresentationFormat>On-screen Show (4:3)</PresentationFormat>
  <Paragraphs>145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Georgia</vt:lpstr>
      <vt:lpstr>Kievit Offc Pro Medium</vt:lpstr>
      <vt:lpstr>Lucida Bright</vt:lpstr>
      <vt:lpstr>Noto Sans Symbols</vt:lpstr>
      <vt:lpstr>Tw Cen MT</vt:lpstr>
      <vt:lpstr>Wingdings</vt:lpstr>
      <vt:lpstr>1_UCB</vt:lpstr>
      <vt:lpstr>2_UCB</vt:lpstr>
      <vt:lpstr>Office Theme</vt:lpstr>
      <vt:lpstr>4_UCB</vt:lpstr>
      <vt:lpstr>3_UCB</vt:lpstr>
      <vt:lpstr>1_Custom Design</vt:lpstr>
      <vt:lpstr>Custom Design</vt:lpstr>
      <vt:lpstr>5_UCB</vt:lpstr>
      <vt:lpstr>6_UCB</vt:lpstr>
      <vt:lpstr>7_UCB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Business Process Design – Meetings</vt:lpstr>
      <vt:lpstr>PowerPoint Presentation</vt:lpstr>
      <vt:lpstr>PowerPoint Presentation</vt:lpstr>
      <vt:lpstr>PowerPoint Presentation</vt:lpstr>
      <vt:lpstr>Business Process Design Sessions</vt:lpstr>
      <vt:lpstr>Local Business Process Design - Guiding Principles</vt:lpstr>
      <vt:lpstr>Local Business Process Design – Meetings</vt:lpstr>
      <vt:lpstr>PowerPoint Presentation</vt:lpstr>
      <vt:lpstr>UCPath Communication Cheat Sheet 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Jessy Keiser, MS</dc:creator>
  <cp:lastModifiedBy>Kathryn Forrest, MA</cp:lastModifiedBy>
  <cp:revision>223</cp:revision>
  <cp:lastPrinted>2018-01-11T20:47:15Z</cp:lastPrinted>
  <dcterms:created xsi:type="dcterms:W3CDTF">2018-01-05T19:40:54Z</dcterms:created>
  <dcterms:modified xsi:type="dcterms:W3CDTF">2018-03-21T20:43:43Z</dcterms:modified>
</cp:coreProperties>
</file>